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7"/>
  </p:handoutMasterIdLst>
  <p:sldIdLst>
    <p:sldId id="295" r:id="rId2"/>
    <p:sldId id="274" r:id="rId3"/>
    <p:sldId id="288" r:id="rId4"/>
    <p:sldId id="293" r:id="rId5"/>
    <p:sldId id="294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70C0"/>
    <a:srgbClr val="FF99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54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482" y="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121" d="100"/>
          <a:sy n="121" d="100"/>
        </p:scale>
        <p:origin x="4948" y="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C8E09438-BAB5-437A-A064-9A81B78EB6D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CE1EA34-4BE1-3845-0464-3A3CAF79B9C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C909A8-1D83-44C7-8002-4E1C57B75E1E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E2CB1DD0-80BB-B274-B2D4-66F82F175D2C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92041-BAE1-B193-2F81-D8C3600152F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E255580-AAE3-4CD8-91BA-27B2D0F81D11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84896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023574C7-E22B-9ED0-7852-99FB7D4EE940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ZoneTexte 8">
            <a:extLst>
              <a:ext uri="{FF2B5EF4-FFF2-40B4-BE49-F238E27FC236}">
                <a16:creationId xmlns:a16="http://schemas.microsoft.com/office/drawing/2014/main" id="{47483BDB-2C3B-FB15-463E-6B442487923B}"/>
              </a:ext>
            </a:extLst>
          </p:cNvPr>
          <p:cNvSpPr txBox="1"/>
          <p:nvPr userDrawn="1"/>
        </p:nvSpPr>
        <p:spPr>
          <a:xfrm>
            <a:off x="39233" y="346141"/>
            <a:ext cx="84819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ym typeface="Webdings" panose="05030102010509060703" pitchFamily="18" charset="2"/>
              </a:rPr>
              <a:t></a:t>
            </a:r>
            <a:endParaRPr lang="fr-FR" sz="27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2A77ACC-D714-08FF-86AF-BBA5C5C0F439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</a:t>
            </a:r>
            <a:r>
              <a:rPr lang="fr-FR" sz="1600" dirty="0"/>
              <a:t>85</a:t>
            </a:r>
            <a:endParaRPr lang="fr-FR" dirty="0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403BD2-C857-6900-EDA0-8142F6C370C4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4BCF44B2-8714-DF34-C20D-41BF77BAD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736" y="367849"/>
            <a:ext cx="7886700" cy="541357"/>
          </a:xfrm>
        </p:spPr>
        <p:txBody>
          <a:bodyPr>
            <a:normAutofit/>
          </a:bodyPr>
          <a:lstStyle>
            <a:lvl1pPr>
              <a:defRPr sz="3600">
                <a:latin typeface="+mn-lt"/>
              </a:defRPr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14" name="Text Placeholder 2">
            <a:extLst>
              <a:ext uri="{FF2B5EF4-FFF2-40B4-BE49-F238E27FC236}">
                <a16:creationId xmlns:a16="http://schemas.microsoft.com/office/drawing/2014/main" id="{D340C58D-D296-2434-EB36-3CE0555C1B8C}"/>
              </a:ext>
            </a:extLst>
          </p:cNvPr>
          <p:cNvSpPr>
            <a:spLocks noGrp="1"/>
          </p:cNvSpPr>
          <p:nvPr>
            <p:ph type="body" idx="1" hasCustomPrompt="1"/>
          </p:nvPr>
        </p:nvSpPr>
        <p:spPr>
          <a:xfrm>
            <a:off x="8372152" y="6490150"/>
            <a:ext cx="771847" cy="367849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dirty="0"/>
              <a:t>X/X</a:t>
            </a:r>
          </a:p>
        </p:txBody>
      </p:sp>
      <p:pic>
        <p:nvPicPr>
          <p:cNvPr id="2" name="Image 1">
            <a:extLst>
              <a:ext uri="{FF2B5EF4-FFF2-40B4-BE49-F238E27FC236}">
                <a16:creationId xmlns:a16="http://schemas.microsoft.com/office/drawing/2014/main" id="{331B9645-AA81-159F-EDBE-0E531DDF6E2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557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30365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8146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47002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877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39708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462662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91468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262146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95895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69364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0B3-70A2-480A-9951-923B30C49C2D}" type="datetimeFigureOut">
              <a:rPr lang="fr-FR" smtClean="0"/>
              <a:t>13/08/2025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8349F2-470B-4917-A232-66FC1BFF341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48367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1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73E7BFB-363C-9FFB-85E3-56B4C06205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endParaRPr lang="fr-FR"/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879AEED4-59FF-4CBF-25C6-60121DC7056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grpSp>
        <p:nvGrpSpPr>
          <p:cNvPr id="4" name="Groupe 3">
            <a:extLst>
              <a:ext uri="{FF2B5EF4-FFF2-40B4-BE49-F238E27FC236}">
                <a16:creationId xmlns:a16="http://schemas.microsoft.com/office/drawing/2014/main" id="{7DC07ECE-DC7D-3C3C-8A18-1323FC400A72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72E653B2-A224-0454-BA4A-D3CDA9D0330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4D0ACCA1-D347-3539-A204-59268DC089F4}"/>
                </a:ext>
              </a:extLst>
            </p:cNvPr>
            <p:cNvSpPr txBox="1"/>
            <p:nvPr/>
          </p:nvSpPr>
          <p:spPr>
            <a:xfrm>
              <a:off x="2063750" y="2890391"/>
              <a:ext cx="5016500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m’entraine à résoudre un problème.</a:t>
              </a:r>
            </a:p>
          </p:txBody>
        </p:sp>
        <p:pic>
          <p:nvPicPr>
            <p:cNvPr id="7" name="Image 6">
              <a:extLst>
                <a:ext uri="{FF2B5EF4-FFF2-40B4-BE49-F238E27FC236}">
                  <a16:creationId xmlns:a16="http://schemas.microsoft.com/office/drawing/2014/main" id="{F54F98B0-EB06-3C7E-5C8B-FF0AF5A1C9A1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945380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D93CB200-AB60-C3CA-6550-3F2C8B5E8D4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74971" y="3004457"/>
            <a:ext cx="2569029" cy="3853543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2597" y="1491515"/>
            <a:ext cx="8047333" cy="36980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17319" y="2025859"/>
            <a:ext cx="6677891" cy="22793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Un vendeur est venu au marché avec 12 kilogrammes de melons. Il veut les vendre par cageot de 4 kilogrammes.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Combien de cageots peut-il faire ?</a:t>
            </a:r>
            <a:r>
              <a:rPr lang="fr-FR" sz="3200" b="1" dirty="0">
                <a:solidFill>
                  <a:schemeClr val="tx1"/>
                </a:solidFill>
                <a:latin typeface="Corbel" panose="020B050302020402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65470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A0DED28-F1C4-9D19-1D37-F7F63A52731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EFB0554F-4F38-D23B-0CA1-41C9E7D183E7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4544D7AE-07EC-5E80-8113-1935BA949228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4355C908-5650-A57A-F0B0-9FDEAEF42335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16E8925-4238-FC72-C5E0-DBDF3FF507C7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3573ED51-7144-5AAC-0A0D-66214F0AD87A}"/>
              </a:ext>
            </a:extLst>
          </p:cNvPr>
          <p:cNvSpPr txBox="1"/>
          <p:nvPr/>
        </p:nvSpPr>
        <p:spPr>
          <a:xfrm>
            <a:off x="3118302" y="1145282"/>
            <a:ext cx="565748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cherche le nombre de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cageots.</a:t>
            </a:r>
          </a:p>
        </p:txBody>
      </p:sp>
      <p:sp>
        <p:nvSpPr>
          <p:cNvPr id="18" name="ZoneTexte 17">
            <a:extLst>
              <a:ext uri="{FF2B5EF4-FFF2-40B4-BE49-F238E27FC236}">
                <a16:creationId xmlns:a16="http://schemas.microsoft.com/office/drawing/2014/main" id="{9792E5C1-D668-E95D-EA10-FF5AAAC5730C}"/>
              </a:ext>
            </a:extLst>
          </p:cNvPr>
          <p:cNvSpPr txBox="1"/>
          <p:nvPr/>
        </p:nvSpPr>
        <p:spPr>
          <a:xfrm>
            <a:off x="3134832" y="560296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Il peut faire 3 cageots.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9B7644F5-318C-5017-0E74-A8F95217F22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394E5A97-14A8-23FC-D814-F3228095513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1" name="ZoneTexte 20">
            <a:extLst>
              <a:ext uri="{FF2B5EF4-FFF2-40B4-BE49-F238E27FC236}">
                <a16:creationId xmlns:a16="http://schemas.microsoft.com/office/drawing/2014/main" id="{C489E808-7B28-45F7-AB5C-EC9C0D0D3F6C}"/>
              </a:ext>
            </a:extLst>
          </p:cNvPr>
          <p:cNvSpPr txBox="1"/>
          <p:nvPr/>
        </p:nvSpPr>
        <p:spPr>
          <a:xfrm>
            <a:off x="3118302" y="419914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</a:t>
            </a:r>
            <a:r>
              <a:rPr lang="fr-FR" sz="3200" dirty="0">
                <a:solidFill>
                  <a:srgbClr val="C00000"/>
                </a:solidFill>
              </a:rPr>
              <a:t>4 + 4 + 4 = 12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62DD57DF-2C21-FEB7-84C1-6E49B4F49A2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16" name="ZoneTexte 15">
            <a:extLst>
              <a:ext uri="{FF2B5EF4-FFF2-40B4-BE49-F238E27FC236}">
                <a16:creationId xmlns:a16="http://schemas.microsoft.com/office/drawing/2014/main" id="{1522EA18-0201-A4E4-9C5E-7882EC4F4259}"/>
              </a:ext>
            </a:extLst>
          </p:cNvPr>
          <p:cNvSpPr txBox="1"/>
          <p:nvPr/>
        </p:nvSpPr>
        <p:spPr>
          <a:xfrm>
            <a:off x="3134832" y="2549101"/>
            <a:ext cx="2899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représente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le problème.</a:t>
            </a:r>
          </a:p>
        </p:txBody>
      </p:sp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9912C657-8C88-8374-FA89-6F26469A556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1/2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6152F138-1609-DAED-7EA9-7062FFCC81C9}"/>
              </a:ext>
            </a:extLst>
          </p:cNvPr>
          <p:cNvSpPr/>
          <p:nvPr/>
        </p:nvSpPr>
        <p:spPr>
          <a:xfrm rot="5400000">
            <a:off x="7252207" y="2615257"/>
            <a:ext cx="261025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A3EA097-65C5-D7F3-C5E0-9145EBCE8EA6}"/>
              </a:ext>
            </a:extLst>
          </p:cNvPr>
          <p:cNvSpPr txBox="1"/>
          <p:nvPr/>
        </p:nvSpPr>
        <p:spPr>
          <a:xfrm>
            <a:off x="6132570" y="3691177"/>
            <a:ext cx="25411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3 fois 4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4FF5947-E3F8-3BBF-D848-D145297FA080}"/>
              </a:ext>
            </a:extLst>
          </p:cNvPr>
          <p:cNvSpPr/>
          <p:nvPr/>
        </p:nvSpPr>
        <p:spPr>
          <a:xfrm>
            <a:off x="6132569" y="2659734"/>
            <a:ext cx="2541130" cy="869136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400" dirty="0"/>
              <a:t>TOTAL = 12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DE916AC7-599F-8DBF-153B-F1D6812BD562}"/>
              </a:ext>
            </a:extLst>
          </p:cNvPr>
          <p:cNvSpPr/>
          <p:nvPr/>
        </p:nvSpPr>
        <p:spPr>
          <a:xfrm>
            <a:off x="6328888" y="3041387"/>
            <a:ext cx="707638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4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DC1F9203-23A5-4CEA-F0B6-6F1399CD3345}"/>
              </a:ext>
            </a:extLst>
          </p:cNvPr>
          <p:cNvSpPr/>
          <p:nvPr/>
        </p:nvSpPr>
        <p:spPr>
          <a:xfrm>
            <a:off x="7781250" y="3035837"/>
            <a:ext cx="707638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4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7CB5BB7-DAC3-9792-C900-AE069FCEC363}"/>
              </a:ext>
            </a:extLst>
          </p:cNvPr>
          <p:cNvSpPr/>
          <p:nvPr/>
        </p:nvSpPr>
        <p:spPr>
          <a:xfrm>
            <a:off x="7055069" y="3037311"/>
            <a:ext cx="707638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4</a:t>
            </a:r>
          </a:p>
        </p:txBody>
      </p:sp>
    </p:spTree>
    <p:extLst>
      <p:ext uri="{BB962C8B-B14F-4D97-AF65-F5344CB8AC3E}">
        <p14:creationId xmlns:p14="http://schemas.microsoft.com/office/powerpoint/2010/main" val="3843207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8" grpId="0"/>
      <p:bldP spid="21" grpId="0"/>
      <p:bldP spid="16" grpId="0"/>
      <p:bldP spid="4" grpId="0" animBg="1"/>
      <p:bldP spid="5" grpId="0"/>
      <p:bldP spid="13" grpId="0" animBg="1"/>
      <p:bldP spid="14" grpId="0" animBg="1"/>
      <p:bldP spid="26" grpId="0" animBg="1"/>
      <p:bldP spid="1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Une image contenant Souvenirs de mariage, Cadeau, ruban&#10;&#10;Le contenu généré par l’IA peut être incorrect.">
            <a:extLst>
              <a:ext uri="{FF2B5EF4-FFF2-40B4-BE49-F238E27FC236}">
                <a16:creationId xmlns:a16="http://schemas.microsoft.com/office/drawing/2014/main" id="{ECF10116-20AD-A2CB-3344-C1C5811D8019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0133"/>
          <a:stretch/>
        </p:blipFill>
        <p:spPr>
          <a:xfrm>
            <a:off x="6863379" y="3158809"/>
            <a:ext cx="1803513" cy="3385508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7C3A79F4-A420-D62D-6775-A5BC437C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3130" y="19822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Cherche la solution au problème.</a:t>
            </a:r>
          </a:p>
        </p:txBody>
      </p:sp>
      <p:sp>
        <p:nvSpPr>
          <p:cNvPr id="8" name="Bulle narrative : ronde 7">
            <a:extLst>
              <a:ext uri="{FF2B5EF4-FFF2-40B4-BE49-F238E27FC236}">
                <a16:creationId xmlns:a16="http://schemas.microsoft.com/office/drawing/2014/main" id="{3D1F2013-6292-FDB3-0EA8-A242611A2F91}"/>
              </a:ext>
            </a:extLst>
          </p:cNvPr>
          <p:cNvSpPr/>
          <p:nvPr/>
        </p:nvSpPr>
        <p:spPr>
          <a:xfrm>
            <a:off x="332597" y="1491515"/>
            <a:ext cx="8047333" cy="3698001"/>
          </a:xfrm>
          <a:custGeom>
            <a:avLst/>
            <a:gdLst>
              <a:gd name="connsiteX0" fmla="*/ 1899557 w 7188212"/>
              <a:gd name="connsiteY0" fmla="*/ 3982194 h 3451762"/>
              <a:gd name="connsiteX1" fmla="*/ 1752080 w 7188212"/>
              <a:gd name="connsiteY1" fmla="*/ 3207860 h 3451762"/>
              <a:gd name="connsiteX2" fmla="*/ 1942697 w 7188212"/>
              <a:gd name="connsiteY2" fmla="*/ 192972 h 3451762"/>
              <a:gd name="connsiteX3" fmla="*/ 4722624 w 7188212"/>
              <a:gd name="connsiteY3" fmla="*/ 87285 h 3451762"/>
              <a:gd name="connsiteX4" fmla="*/ 6101929 w 7188212"/>
              <a:gd name="connsiteY4" fmla="*/ 2962185 h 3451762"/>
              <a:gd name="connsiteX5" fmla="*/ 3042314 w 7188212"/>
              <a:gd name="connsiteY5" fmla="*/ 3431301 h 3451762"/>
              <a:gd name="connsiteX6" fmla="*/ 1899557 w 7188212"/>
              <a:gd name="connsiteY6" fmla="*/ 3982194 h 3451762"/>
              <a:gd name="connsiteX0" fmla="*/ 1899593 w 6953196"/>
              <a:gd name="connsiteY0" fmla="*/ 4133233 h 4133233"/>
              <a:gd name="connsiteX1" fmla="*/ 1752116 w 6953196"/>
              <a:gd name="connsiteY1" fmla="*/ 3358899 h 4133233"/>
              <a:gd name="connsiteX2" fmla="*/ 1942733 w 6953196"/>
              <a:gd name="connsiteY2" fmla="*/ 344011 h 4133233"/>
              <a:gd name="connsiteX3" fmla="*/ 4722660 w 6953196"/>
              <a:gd name="connsiteY3" fmla="*/ 238324 h 4133233"/>
              <a:gd name="connsiteX4" fmla="*/ 6280095 w 6953196"/>
              <a:gd name="connsiteY4" fmla="*/ 3279479 h 4133233"/>
              <a:gd name="connsiteX5" fmla="*/ 3042350 w 6953196"/>
              <a:gd name="connsiteY5" fmla="*/ 3582340 h 4133233"/>
              <a:gd name="connsiteX6" fmla="*/ 1899593 w 6953196"/>
              <a:gd name="connsiteY6" fmla="*/ 4133233 h 4133233"/>
              <a:gd name="connsiteX0" fmla="*/ 2066716 w 7128222"/>
              <a:gd name="connsiteY0" fmla="*/ 4226944 h 4226944"/>
              <a:gd name="connsiteX1" fmla="*/ 1919239 w 7128222"/>
              <a:gd name="connsiteY1" fmla="*/ 3452610 h 4226944"/>
              <a:gd name="connsiteX2" fmla="*/ 1777347 w 7128222"/>
              <a:gd name="connsiteY2" fmla="*/ 223966 h 4226944"/>
              <a:gd name="connsiteX3" fmla="*/ 4889783 w 7128222"/>
              <a:gd name="connsiteY3" fmla="*/ 332035 h 4226944"/>
              <a:gd name="connsiteX4" fmla="*/ 6447218 w 7128222"/>
              <a:gd name="connsiteY4" fmla="*/ 3373190 h 4226944"/>
              <a:gd name="connsiteX5" fmla="*/ 3209473 w 7128222"/>
              <a:gd name="connsiteY5" fmla="*/ 3676051 h 4226944"/>
              <a:gd name="connsiteX6" fmla="*/ 2066716 w 7128222"/>
              <a:gd name="connsiteY6" fmla="*/ 4226944 h 4226944"/>
              <a:gd name="connsiteX0" fmla="*/ 1441813 w 6758801"/>
              <a:gd name="connsiteY0" fmla="*/ 4312959 h 4312959"/>
              <a:gd name="connsiteX1" fmla="*/ 1294336 w 6758801"/>
              <a:gd name="connsiteY1" fmla="*/ 3538625 h 4312959"/>
              <a:gd name="connsiteX2" fmla="*/ 1152444 w 6758801"/>
              <a:gd name="connsiteY2" fmla="*/ 309981 h 4312959"/>
              <a:gd name="connsiteX3" fmla="*/ 5444496 w 6758801"/>
              <a:gd name="connsiteY3" fmla="*/ 485344 h 4312959"/>
              <a:gd name="connsiteX4" fmla="*/ 5822315 w 6758801"/>
              <a:gd name="connsiteY4" fmla="*/ 3459205 h 4312959"/>
              <a:gd name="connsiteX5" fmla="*/ 2584570 w 6758801"/>
              <a:gd name="connsiteY5" fmla="*/ 3762066 h 4312959"/>
              <a:gd name="connsiteX6" fmla="*/ 1441813 w 6758801"/>
              <a:gd name="connsiteY6" fmla="*/ 4312959 h 4312959"/>
              <a:gd name="connsiteX0" fmla="*/ 1991517 w 7357607"/>
              <a:gd name="connsiteY0" fmla="*/ 4073670 h 4073670"/>
              <a:gd name="connsiteX1" fmla="*/ 1844040 w 7357607"/>
              <a:gd name="connsiteY1" fmla="*/ 3299336 h 4073670"/>
              <a:gd name="connsiteX2" fmla="*/ 538366 w 7357607"/>
              <a:gd name="connsiteY2" fmla="*/ 517996 h 4073670"/>
              <a:gd name="connsiteX3" fmla="*/ 5994200 w 7357607"/>
              <a:gd name="connsiteY3" fmla="*/ 246055 h 4073670"/>
              <a:gd name="connsiteX4" fmla="*/ 6372019 w 7357607"/>
              <a:gd name="connsiteY4" fmla="*/ 3219916 h 4073670"/>
              <a:gd name="connsiteX5" fmla="*/ 3134274 w 7357607"/>
              <a:gd name="connsiteY5" fmla="*/ 3522777 h 4073670"/>
              <a:gd name="connsiteX6" fmla="*/ 1991517 w 7357607"/>
              <a:gd name="connsiteY6" fmla="*/ 4073670 h 4073670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3380117 w 7603450"/>
              <a:gd name="connsiteY5" fmla="*/ 3527701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636558 w 7603450"/>
              <a:gd name="connsiteY5" fmla="*/ 3503036 h 4078594"/>
              <a:gd name="connsiteX6" fmla="*/ 2237360 w 7603450"/>
              <a:gd name="connsiteY6" fmla="*/ 4078594 h 4078594"/>
              <a:gd name="connsiteX0" fmla="*/ 2237360 w 7603450"/>
              <a:gd name="connsiteY0" fmla="*/ 4078594 h 4078594"/>
              <a:gd name="connsiteX1" fmla="*/ 1609198 w 7603450"/>
              <a:gd name="connsiteY1" fmla="*/ 3413492 h 4078594"/>
              <a:gd name="connsiteX2" fmla="*/ 784209 w 7603450"/>
              <a:gd name="connsiteY2" fmla="*/ 522920 h 4078594"/>
              <a:gd name="connsiteX3" fmla="*/ 6240043 w 7603450"/>
              <a:gd name="connsiteY3" fmla="*/ 250979 h 4078594"/>
              <a:gd name="connsiteX4" fmla="*/ 6617862 w 7603450"/>
              <a:gd name="connsiteY4" fmla="*/ 3224840 h 4078594"/>
              <a:gd name="connsiteX5" fmla="*/ 2152117 w 7603450"/>
              <a:gd name="connsiteY5" fmla="*/ 3457229 h 4078594"/>
              <a:gd name="connsiteX6" fmla="*/ 2237360 w 7603450"/>
              <a:gd name="connsiteY6" fmla="*/ 4078594 h 4078594"/>
              <a:gd name="connsiteX0" fmla="*/ 2265916 w 7634464"/>
              <a:gd name="connsiteY0" fmla="*/ 4129607 h 4129607"/>
              <a:gd name="connsiteX1" fmla="*/ 1637754 w 7634464"/>
              <a:gd name="connsiteY1" fmla="*/ 3464505 h 4129607"/>
              <a:gd name="connsiteX2" fmla="*/ 756435 w 7634464"/>
              <a:gd name="connsiteY2" fmla="*/ 457654 h 4129607"/>
              <a:gd name="connsiteX3" fmla="*/ 6268599 w 7634464"/>
              <a:gd name="connsiteY3" fmla="*/ 301992 h 4129607"/>
              <a:gd name="connsiteX4" fmla="*/ 6646418 w 7634464"/>
              <a:gd name="connsiteY4" fmla="*/ 3275853 h 4129607"/>
              <a:gd name="connsiteX5" fmla="*/ 2180673 w 7634464"/>
              <a:gd name="connsiteY5" fmla="*/ 3508242 h 4129607"/>
              <a:gd name="connsiteX6" fmla="*/ 2265916 w 7634464"/>
              <a:gd name="connsiteY6" fmla="*/ 4129607 h 4129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634464" h="4129607">
                <a:moveTo>
                  <a:pt x="2265916" y="4129607"/>
                </a:moveTo>
                <a:lnTo>
                  <a:pt x="1637754" y="3464505"/>
                </a:lnTo>
                <a:cubicBezTo>
                  <a:pt x="-781649" y="2771076"/>
                  <a:pt x="-15372" y="984739"/>
                  <a:pt x="756435" y="457654"/>
                </a:cubicBezTo>
                <a:cubicBezTo>
                  <a:pt x="1528242" y="-69431"/>
                  <a:pt x="5286935" y="-167708"/>
                  <a:pt x="6268599" y="301992"/>
                </a:cubicBezTo>
                <a:cubicBezTo>
                  <a:pt x="7250263" y="771692"/>
                  <a:pt x="8577772" y="2372467"/>
                  <a:pt x="6646418" y="3275853"/>
                </a:cubicBezTo>
                <a:cubicBezTo>
                  <a:pt x="5836862" y="3654521"/>
                  <a:pt x="3297416" y="3591560"/>
                  <a:pt x="2180673" y="3508242"/>
                </a:cubicBezTo>
                <a:lnTo>
                  <a:pt x="2265916" y="4129607"/>
                </a:lnTo>
                <a:close/>
              </a:path>
            </a:pathLst>
          </a:cu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0"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fr-FR" sz="3200" b="1" dirty="0">
              <a:solidFill>
                <a:schemeClr val="tx1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64327A38-9B88-557A-0CFE-715226389CD0}"/>
              </a:ext>
            </a:extLst>
          </p:cNvPr>
          <p:cNvSpPr txBox="1"/>
          <p:nvPr/>
        </p:nvSpPr>
        <p:spPr>
          <a:xfrm>
            <a:off x="1088480" y="1851687"/>
            <a:ext cx="7291450" cy="2484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Je prépare des sachets de chocolats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kern="1200" dirty="0">
                <a:solidFill>
                  <a:schemeClr val="tx1"/>
                </a:solidFill>
                <a:effectLst/>
                <a:ea typeface="Calibri" panose="020F0502020204030204" pitchFamily="34" charset="0"/>
                <a:cs typeface="Calibri" panose="020F0502020204030204" pitchFamily="34" charset="0"/>
              </a:rPr>
              <a:t>pour mon anniversaire. J’ai 15 chocolats.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dirty="0">
                <a:ea typeface="Calibri" panose="020F0502020204030204" pitchFamily="34" charset="0"/>
                <a:cs typeface="Calibri" panose="020F0502020204030204" pitchFamily="34" charset="0"/>
              </a:rPr>
              <a:t>Je mets 5 chocolats par sachet.</a:t>
            </a:r>
            <a:endParaRPr lang="fr-FR" sz="3200" kern="1200" dirty="0">
              <a:solidFill>
                <a:schemeClr val="tx1"/>
              </a:solidFill>
              <a:effectLst/>
              <a:ea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fr-FR" sz="3200" b="1" dirty="0">
                <a:solidFill>
                  <a:schemeClr val="tx1"/>
                </a:solidFill>
                <a:ea typeface="Calibri" panose="020F0502020204030204" pitchFamily="34" charset="0"/>
                <a:cs typeface="Calibri" panose="020F0502020204030204" pitchFamily="34" charset="0"/>
              </a:rPr>
              <a:t>Combien de sachets puis-je faire ? </a:t>
            </a:r>
            <a:endParaRPr lang="fr-FR" sz="3200" b="1" dirty="0">
              <a:solidFill>
                <a:schemeClr val="tx1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Espace réservé du texte 40">
            <a:extLst>
              <a:ext uri="{FF2B5EF4-FFF2-40B4-BE49-F238E27FC236}">
                <a16:creationId xmlns:a16="http://schemas.microsoft.com/office/drawing/2014/main" id="{5044BAB0-57BC-E33C-A4C9-BA14EDDD8F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72152" y="6490150"/>
            <a:ext cx="771847" cy="367849"/>
          </a:xfrm>
        </p:spPr>
        <p:txBody>
          <a:bodyPr/>
          <a:lstStyle/>
          <a:p>
            <a:r>
              <a:rPr lang="fr-FR" dirty="0"/>
              <a:t>2/2</a:t>
            </a:r>
          </a:p>
        </p:txBody>
      </p:sp>
    </p:spTree>
    <p:extLst>
      <p:ext uri="{BB962C8B-B14F-4D97-AF65-F5344CB8AC3E}">
        <p14:creationId xmlns:p14="http://schemas.microsoft.com/office/powerpoint/2010/main" val="15871202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8B3C98F-9361-584A-8CE8-B4414BD1FF2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B50B9F3-62C5-0631-5791-30C0017C7A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7089" y="217880"/>
            <a:ext cx="7886700" cy="759723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fr-FR" dirty="0"/>
              <a:t>Je cherche en suivant les 4 étapes :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374472BB-2B36-F14C-9014-7CC0A8C4B90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33993" b="49776"/>
          <a:stretch/>
        </p:blipFill>
        <p:spPr>
          <a:xfrm>
            <a:off x="1248926" y="1197891"/>
            <a:ext cx="1885906" cy="972000"/>
          </a:xfrm>
          <a:prstGeom prst="rect">
            <a:avLst/>
          </a:prstGeom>
        </p:spPr>
      </p:pic>
      <p:sp>
        <p:nvSpPr>
          <p:cNvPr id="6" name="Rectangle : coins arrondis 5">
            <a:extLst>
              <a:ext uri="{FF2B5EF4-FFF2-40B4-BE49-F238E27FC236}">
                <a16:creationId xmlns:a16="http://schemas.microsoft.com/office/drawing/2014/main" id="{D419B534-4D09-7E9F-2D65-2D7CA82FE050}"/>
              </a:ext>
            </a:extLst>
          </p:cNvPr>
          <p:cNvSpPr/>
          <p:nvPr/>
        </p:nvSpPr>
        <p:spPr>
          <a:xfrm>
            <a:off x="368215" y="1377045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1</a:t>
            </a:r>
          </a:p>
        </p:txBody>
      </p:sp>
      <p:sp>
        <p:nvSpPr>
          <p:cNvPr id="7" name="Rectangle : coins arrondis 6">
            <a:extLst>
              <a:ext uri="{FF2B5EF4-FFF2-40B4-BE49-F238E27FC236}">
                <a16:creationId xmlns:a16="http://schemas.microsoft.com/office/drawing/2014/main" id="{DA9DBACE-6DE1-D7F4-6A0C-36CB9956F859}"/>
              </a:ext>
            </a:extLst>
          </p:cNvPr>
          <p:cNvSpPr/>
          <p:nvPr/>
        </p:nvSpPr>
        <p:spPr>
          <a:xfrm>
            <a:off x="368215" y="2780864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2</a:t>
            </a:r>
          </a:p>
        </p:txBody>
      </p:sp>
      <p:sp>
        <p:nvSpPr>
          <p:cNvPr id="9" name="Rectangle : coins arrondis 8">
            <a:extLst>
              <a:ext uri="{FF2B5EF4-FFF2-40B4-BE49-F238E27FC236}">
                <a16:creationId xmlns:a16="http://schemas.microsoft.com/office/drawing/2014/main" id="{C5E0A732-8393-B1D1-584E-AAC7D1880236}"/>
              </a:ext>
            </a:extLst>
          </p:cNvPr>
          <p:cNvSpPr/>
          <p:nvPr/>
        </p:nvSpPr>
        <p:spPr>
          <a:xfrm>
            <a:off x="368215" y="4184683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11" name="Rectangle : coins arrondis 10">
            <a:extLst>
              <a:ext uri="{FF2B5EF4-FFF2-40B4-BE49-F238E27FC236}">
                <a16:creationId xmlns:a16="http://schemas.microsoft.com/office/drawing/2014/main" id="{D531C933-F61D-C574-2DA0-C897888552F1}"/>
              </a:ext>
            </a:extLst>
          </p:cNvPr>
          <p:cNvSpPr/>
          <p:nvPr/>
        </p:nvSpPr>
        <p:spPr>
          <a:xfrm>
            <a:off x="368215" y="5588502"/>
            <a:ext cx="613692" cy="613692"/>
          </a:xfrm>
          <a:prstGeom prst="round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fr-FR" sz="3600" dirty="0">
                <a:solidFill>
                  <a:schemeClr val="tx1"/>
                </a:solidFill>
              </a:rPr>
              <a:t>4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4DF277CE-7726-D645-0CB4-273ADF471B0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78" b="678"/>
          <a:stretch/>
        </p:blipFill>
        <p:spPr>
          <a:xfrm>
            <a:off x="1248926" y="5409348"/>
            <a:ext cx="1779368" cy="972000"/>
          </a:xfrm>
          <a:prstGeom prst="rect">
            <a:avLst/>
          </a:prstGeom>
        </p:spPr>
      </p:pic>
      <p:pic>
        <p:nvPicPr>
          <p:cNvPr id="20" name="Image 19">
            <a:extLst>
              <a:ext uri="{FF2B5EF4-FFF2-40B4-BE49-F238E27FC236}">
                <a16:creationId xmlns:a16="http://schemas.microsoft.com/office/drawing/2014/main" id="{C68E9939-04DA-1B86-C655-4F7CD24995D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4" t="57746" r="42480" b="-76"/>
          <a:stretch/>
        </p:blipFill>
        <p:spPr bwMode="auto">
          <a:xfrm>
            <a:off x="1248926" y="3938883"/>
            <a:ext cx="1792999" cy="1105291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9F3D7FE1-85BD-A0A0-EEE4-43796693E29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5590" b="49889"/>
          <a:stretch/>
        </p:blipFill>
        <p:spPr>
          <a:xfrm>
            <a:off x="1248926" y="2601710"/>
            <a:ext cx="1813145" cy="972000"/>
          </a:xfrm>
          <a:prstGeom prst="rect">
            <a:avLst/>
          </a:prstGeom>
        </p:spPr>
      </p:pic>
      <p:sp>
        <p:nvSpPr>
          <p:cNvPr id="41" name="Espace réservé du texte 40">
            <a:extLst>
              <a:ext uri="{FF2B5EF4-FFF2-40B4-BE49-F238E27FC236}">
                <a16:creationId xmlns:a16="http://schemas.microsoft.com/office/drawing/2014/main" id="{7D6B7D19-4C01-87CD-6E53-E877B1765149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/>
              <a:t>2/2</a:t>
            </a:r>
          </a:p>
        </p:txBody>
      </p:sp>
      <p:sp>
        <p:nvSpPr>
          <p:cNvPr id="4" name="Accolade fermante 3">
            <a:extLst>
              <a:ext uri="{FF2B5EF4-FFF2-40B4-BE49-F238E27FC236}">
                <a16:creationId xmlns:a16="http://schemas.microsoft.com/office/drawing/2014/main" id="{991BEABE-38D5-E0A5-1C94-2D521DE89FBE}"/>
              </a:ext>
            </a:extLst>
          </p:cNvPr>
          <p:cNvSpPr/>
          <p:nvPr/>
        </p:nvSpPr>
        <p:spPr>
          <a:xfrm rot="5400000">
            <a:off x="7252207" y="2606789"/>
            <a:ext cx="261025" cy="2082139"/>
          </a:xfrm>
          <a:prstGeom prst="rightBrace">
            <a:avLst>
              <a:gd name="adj1" fmla="val 31910"/>
              <a:gd name="adj2" fmla="val 50000"/>
            </a:avLst>
          </a:prstGeom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548D7661-C4FA-3F17-5E05-C2E375FB8CD2}"/>
              </a:ext>
            </a:extLst>
          </p:cNvPr>
          <p:cNvSpPr txBox="1"/>
          <p:nvPr/>
        </p:nvSpPr>
        <p:spPr>
          <a:xfrm>
            <a:off x="6236122" y="3657309"/>
            <a:ext cx="235400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000" dirty="0"/>
              <a:t>Combien de fois 5 ?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C1AF2B2C-710C-42E6-F83C-9AE8D8FFA3C6}"/>
              </a:ext>
            </a:extLst>
          </p:cNvPr>
          <p:cNvSpPr/>
          <p:nvPr/>
        </p:nvSpPr>
        <p:spPr>
          <a:xfrm>
            <a:off x="6236122" y="2641862"/>
            <a:ext cx="2354005" cy="87822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fr-FR" sz="2400" dirty="0"/>
              <a:t>TOTAL = 15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4DCA1315-21C8-0A2A-A168-D0BEC28391B4}"/>
              </a:ext>
            </a:extLst>
          </p:cNvPr>
          <p:cNvSpPr/>
          <p:nvPr/>
        </p:nvSpPr>
        <p:spPr>
          <a:xfrm>
            <a:off x="6328888" y="3041387"/>
            <a:ext cx="707638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5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3C01664-FC3C-6F1A-2954-39CFB4D68277}"/>
              </a:ext>
            </a:extLst>
          </p:cNvPr>
          <p:cNvSpPr/>
          <p:nvPr/>
        </p:nvSpPr>
        <p:spPr>
          <a:xfrm>
            <a:off x="7781250" y="3035837"/>
            <a:ext cx="707638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5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523E47E9-15CE-8F77-1713-6C06A48A7AEA}"/>
              </a:ext>
            </a:extLst>
          </p:cNvPr>
          <p:cNvSpPr/>
          <p:nvPr/>
        </p:nvSpPr>
        <p:spPr>
          <a:xfrm>
            <a:off x="7055069" y="3037311"/>
            <a:ext cx="707638" cy="362389"/>
          </a:xfrm>
          <a:prstGeom prst="rect">
            <a:avLst/>
          </a:prstGeom>
          <a:solidFill>
            <a:srgbClr val="C0000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2400" dirty="0"/>
              <a:t>5</a:t>
            </a:r>
          </a:p>
        </p:txBody>
      </p:sp>
      <p:sp>
        <p:nvSpPr>
          <p:cNvPr id="17" name="ZoneTexte 16">
            <a:extLst>
              <a:ext uri="{FF2B5EF4-FFF2-40B4-BE49-F238E27FC236}">
                <a16:creationId xmlns:a16="http://schemas.microsoft.com/office/drawing/2014/main" id="{5B3A95F5-AE98-5357-3CFD-31CCDE743E63}"/>
              </a:ext>
            </a:extLst>
          </p:cNvPr>
          <p:cNvSpPr txBox="1"/>
          <p:nvPr/>
        </p:nvSpPr>
        <p:spPr>
          <a:xfrm>
            <a:off x="3270702" y="1297682"/>
            <a:ext cx="531942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cherche le nombre de sachets.</a:t>
            </a:r>
          </a:p>
        </p:txBody>
      </p:sp>
      <p:sp>
        <p:nvSpPr>
          <p:cNvPr id="19" name="ZoneTexte 18">
            <a:extLst>
              <a:ext uri="{FF2B5EF4-FFF2-40B4-BE49-F238E27FC236}">
                <a16:creationId xmlns:a16="http://schemas.microsoft.com/office/drawing/2014/main" id="{21886855-1A4B-A468-21F7-B2FBE9693AB9}"/>
              </a:ext>
            </a:extLst>
          </p:cNvPr>
          <p:cNvSpPr txBox="1"/>
          <p:nvPr/>
        </p:nvSpPr>
        <p:spPr>
          <a:xfrm>
            <a:off x="3287232" y="575536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latin typeface="Cursive standard" pitchFamily="2" charset="0"/>
                <a:sym typeface="Wingdings" panose="05000000000000000000" pitchFamily="2" charset="2"/>
              </a:rPr>
              <a:t> Je</a:t>
            </a:r>
            <a:r>
              <a:rPr lang="fr-FR" sz="3200" dirty="0">
                <a:solidFill>
                  <a:srgbClr val="C00000"/>
                </a:solidFill>
                <a:latin typeface="Cursive standard" pitchFamily="2" charset="0"/>
              </a:rPr>
              <a:t> peux faire 3 sachets.</a:t>
            </a:r>
          </a:p>
        </p:txBody>
      </p:sp>
      <p:sp>
        <p:nvSpPr>
          <p:cNvPr id="22" name="ZoneTexte 21">
            <a:extLst>
              <a:ext uri="{FF2B5EF4-FFF2-40B4-BE49-F238E27FC236}">
                <a16:creationId xmlns:a16="http://schemas.microsoft.com/office/drawing/2014/main" id="{CD1F5B68-F55C-CFB2-954C-F4DAECFD77FC}"/>
              </a:ext>
            </a:extLst>
          </p:cNvPr>
          <p:cNvSpPr txBox="1"/>
          <p:nvPr/>
        </p:nvSpPr>
        <p:spPr>
          <a:xfrm>
            <a:off x="3270702" y="4351540"/>
            <a:ext cx="518715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>
                <a:solidFill>
                  <a:srgbClr val="C00000"/>
                </a:solidFill>
                <a:sym typeface="Wingdings" panose="05000000000000000000" pitchFamily="2" charset="2"/>
              </a:rPr>
              <a:t> 5</a:t>
            </a:r>
            <a:r>
              <a:rPr lang="fr-FR" sz="3200" dirty="0">
                <a:solidFill>
                  <a:srgbClr val="C00000"/>
                </a:solidFill>
              </a:rPr>
              <a:t> + 5 + 5 = 15</a:t>
            </a:r>
          </a:p>
        </p:txBody>
      </p:sp>
      <p:sp>
        <p:nvSpPr>
          <p:cNvPr id="23" name="ZoneTexte 22">
            <a:extLst>
              <a:ext uri="{FF2B5EF4-FFF2-40B4-BE49-F238E27FC236}">
                <a16:creationId xmlns:a16="http://schemas.microsoft.com/office/drawing/2014/main" id="{5B669C5B-961F-4B4D-DCE1-116D085143EC}"/>
              </a:ext>
            </a:extLst>
          </p:cNvPr>
          <p:cNvSpPr txBox="1"/>
          <p:nvPr/>
        </p:nvSpPr>
        <p:spPr>
          <a:xfrm>
            <a:off x="3287232" y="2701501"/>
            <a:ext cx="289912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à"/>
            </a:pPr>
            <a:r>
              <a:rPr lang="fr-FR" sz="3200" dirty="0">
                <a:solidFill>
                  <a:srgbClr val="C00000"/>
                </a:solidFill>
              </a:rPr>
              <a:t>Je représente</a:t>
            </a:r>
          </a:p>
          <a:p>
            <a:r>
              <a:rPr lang="fr-FR" sz="3200" dirty="0">
                <a:solidFill>
                  <a:srgbClr val="C00000"/>
                </a:solidFill>
              </a:rPr>
              <a:t>     le problème.</a:t>
            </a:r>
          </a:p>
        </p:txBody>
      </p:sp>
    </p:spTree>
    <p:extLst>
      <p:ext uri="{BB962C8B-B14F-4D97-AF65-F5344CB8AC3E}">
        <p14:creationId xmlns:p14="http://schemas.microsoft.com/office/powerpoint/2010/main" val="2009487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13" grpId="0" animBg="1"/>
      <p:bldP spid="14" grpId="0" animBg="1"/>
      <p:bldP spid="26" grpId="0" animBg="1"/>
      <p:bldP spid="15" grpId="0" animBg="1"/>
      <p:bldP spid="17" grpId="0"/>
      <p:bldP spid="19" grpId="0"/>
      <p:bldP spid="22" grpId="0"/>
      <p:bldP spid="23" grpId="0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3057</TotalTime>
  <Words>178</Words>
  <Application>Microsoft Office PowerPoint</Application>
  <PresentationFormat>Affichage à l'écran (4:3)</PresentationFormat>
  <Paragraphs>43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7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13" baseType="lpstr">
      <vt:lpstr>Arial</vt:lpstr>
      <vt:lpstr>Calibri</vt:lpstr>
      <vt:lpstr>Calibri Light</vt:lpstr>
      <vt:lpstr>Corbel</vt:lpstr>
      <vt:lpstr>Cursive standard</vt:lpstr>
      <vt:lpstr>Webdings</vt:lpstr>
      <vt:lpstr>Wingdings</vt:lpstr>
      <vt:lpstr>Thème Office</vt:lpstr>
      <vt:lpstr>Présentation PowerPoint</vt:lpstr>
      <vt:lpstr>Cherche la solution au problème.</vt:lpstr>
      <vt:lpstr>Je cherche en suivant les 4 étapes :</vt:lpstr>
      <vt:lpstr>Cherche la solution au problème.</vt:lpstr>
      <vt:lpstr>Je cherche en suivant les 4 étapes :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91</cp:revision>
  <dcterms:created xsi:type="dcterms:W3CDTF">2023-02-07T14:55:57Z</dcterms:created>
  <dcterms:modified xsi:type="dcterms:W3CDTF">2025-08-13T12:57:17Z</dcterms:modified>
</cp:coreProperties>
</file>